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585" autoAdjust="0"/>
  </p:normalViewPr>
  <p:slideViewPr>
    <p:cSldViewPr snapToGrid="0" snapToObjects="1">
      <p:cViewPr>
        <p:scale>
          <a:sx n="76" d="100"/>
          <a:sy n="76" d="100"/>
        </p:scale>
        <p:origin x="-273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3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A89B-8720-4E4F-A894-E3308ABA275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15D6-2432-1844-B4E1-86C2F33E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noProof="0" smtClean="0"/>
              <a:t>Genç Hastada Pre-perimetrik Glokom ??</a:t>
            </a:r>
            <a:endParaRPr lang="tr-T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noProof="0" dirty="0" smtClean="0"/>
              <a:t>21 Yaş, Erkek</a:t>
            </a:r>
          </a:p>
          <a:p>
            <a:r>
              <a:rPr lang="tr-TR" dirty="0" smtClean="0"/>
              <a:t>Şikayeti yok</a:t>
            </a:r>
            <a:endParaRPr lang="tr-TR" dirty="0"/>
          </a:p>
          <a:p>
            <a:r>
              <a:rPr lang="tr-TR" noProof="0" dirty="0" smtClean="0"/>
              <a:t>Görme: Tam O.U. </a:t>
            </a:r>
            <a:endParaRPr lang="tr-TR" dirty="0"/>
          </a:p>
          <a:p>
            <a:r>
              <a:rPr lang="tr-TR" noProof="0" dirty="0" err="1" smtClean="0"/>
              <a:t>Refraksiyon</a:t>
            </a:r>
            <a:r>
              <a:rPr lang="tr-TR" noProof="0" dirty="0" smtClean="0"/>
              <a:t> -0.50 O.U, ön </a:t>
            </a:r>
            <a:r>
              <a:rPr lang="tr-TR" noProof="0" dirty="0" err="1" smtClean="0"/>
              <a:t>segment</a:t>
            </a:r>
            <a:r>
              <a:rPr lang="tr-TR" noProof="0" dirty="0" smtClean="0"/>
              <a:t> doğal</a:t>
            </a:r>
          </a:p>
          <a:p>
            <a:r>
              <a:rPr lang="tr-TR" noProof="0" dirty="0" smtClean="0"/>
              <a:t>GİB: 18 </a:t>
            </a:r>
            <a:r>
              <a:rPr lang="tr-TR" noProof="0" dirty="0" err="1" smtClean="0"/>
              <a:t>mmHg</a:t>
            </a:r>
            <a:r>
              <a:rPr lang="tr-TR" noProof="0" dirty="0" smtClean="0"/>
              <a:t> (</a:t>
            </a:r>
            <a:r>
              <a:rPr lang="tr-TR" noProof="0" dirty="0" err="1" smtClean="0"/>
              <a:t>appl</a:t>
            </a:r>
            <a:r>
              <a:rPr lang="tr-TR" noProof="0" dirty="0" smtClean="0"/>
              <a:t>) O.U.</a:t>
            </a:r>
          </a:p>
          <a:p>
            <a:r>
              <a:rPr lang="tr-TR" noProof="0" dirty="0" smtClean="0"/>
              <a:t>Görme Alanları: </a:t>
            </a:r>
            <a:r>
              <a:rPr lang="tr-TR" noProof="0" dirty="0" err="1" smtClean="0"/>
              <a:t>Humphrey</a:t>
            </a:r>
            <a:r>
              <a:rPr lang="tr-TR" noProof="0" dirty="0" smtClean="0"/>
              <a:t> 30.2 SITA Standart normal</a:t>
            </a:r>
          </a:p>
          <a:p>
            <a:r>
              <a:rPr lang="tr-TR" noProof="0" dirty="0" smtClean="0"/>
              <a:t>OCT </a:t>
            </a:r>
            <a:r>
              <a:rPr lang="tr-TR" noProof="0" dirty="0" err="1" smtClean="0"/>
              <a:t>defekti</a:t>
            </a:r>
            <a:r>
              <a:rPr lang="tr-TR" noProof="0" dirty="0" smtClean="0"/>
              <a:t> nedeni tedavi önerilmiş hasta başlamamış.</a:t>
            </a:r>
          </a:p>
          <a:p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6150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yurtsever_burak__CZMI1886389898_19950911_Male_Optic Disc Cube 200x200_20160319111237_OU_ONH and RNFL OU Analysis_20161216101819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13337" r="6417" b="12781"/>
          <a:stretch/>
        </p:blipFill>
        <p:spPr>
          <a:xfrm>
            <a:off x="1933311" y="274638"/>
            <a:ext cx="5460973" cy="6339131"/>
          </a:xfrm>
        </p:spPr>
      </p:pic>
      <p:sp>
        <p:nvSpPr>
          <p:cNvPr id="7" name="Left Arrow 6"/>
          <p:cNvSpPr/>
          <p:nvPr/>
        </p:nvSpPr>
        <p:spPr>
          <a:xfrm rot="19605634">
            <a:off x="6900419" y="2668411"/>
            <a:ext cx="776211" cy="44681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2762070">
            <a:off x="1813544" y="2666493"/>
            <a:ext cx="776211" cy="44681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9605634">
            <a:off x="5735612" y="5217289"/>
            <a:ext cx="776211" cy="44681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762070">
            <a:off x="2984648" y="5193090"/>
            <a:ext cx="776211" cy="47517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1" descr="yurtsever_burak__CZMI1886389898_19950911_Male_Optic Disc Cube 200x200_20160319111237_OU_ONH and RNFL OU Analysis_20161216101819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49665" r="27350" b="35185"/>
          <a:stretch/>
        </p:blipFill>
        <p:spPr>
          <a:xfrm>
            <a:off x="133894" y="1145019"/>
            <a:ext cx="4796076" cy="242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274638"/>
            <a:ext cx="8229600" cy="701297"/>
          </a:xfrm>
        </p:spPr>
        <p:txBody>
          <a:bodyPr>
            <a:normAutofit fontScale="90000"/>
          </a:bodyPr>
          <a:lstStyle/>
          <a:p>
            <a:r>
              <a:rPr lang="tr-TR" noProof="0" smtClean="0"/>
              <a:t>Zeiss Cirrus HD-OCT</a:t>
            </a:r>
            <a:endParaRPr lang="tr-TR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1646" y="3570941"/>
            <a:ext cx="7917465" cy="2898588"/>
          </a:xfrm>
        </p:spPr>
        <p:txBody>
          <a:bodyPr>
            <a:normAutofit/>
          </a:bodyPr>
          <a:lstStyle/>
          <a:p>
            <a:r>
              <a:rPr lang="tr-TR" sz="1800" noProof="0" dirty="0" smtClean="0"/>
              <a:t>TSNIT grafiğine bakıldığında RNLF kaybı yok ancak </a:t>
            </a:r>
            <a:r>
              <a:rPr lang="tr-TR" sz="1800" noProof="0" dirty="0" err="1" smtClean="0"/>
              <a:t>shifted</a:t>
            </a:r>
            <a:r>
              <a:rPr lang="tr-TR" sz="1800" noProof="0" dirty="0" smtClean="0"/>
              <a:t> (kaymış) RNFL diyebileceğimiz alt demetin daha </a:t>
            </a:r>
            <a:r>
              <a:rPr lang="tr-TR" sz="1800" noProof="0" dirty="0" err="1" smtClean="0"/>
              <a:t>temporalden</a:t>
            </a:r>
            <a:r>
              <a:rPr lang="tr-TR" sz="1800" noProof="0" dirty="0" smtClean="0"/>
              <a:t> çıkması durumu vardır.</a:t>
            </a:r>
          </a:p>
          <a:p>
            <a:r>
              <a:rPr lang="tr-TR" sz="1800" noProof="0" dirty="0" smtClean="0"/>
              <a:t>Tüm grafik bir miktar </a:t>
            </a:r>
            <a:r>
              <a:rPr lang="tr-TR" sz="1800" noProof="0" dirty="0" err="1" smtClean="0"/>
              <a:t>nazale</a:t>
            </a:r>
            <a:r>
              <a:rPr lang="tr-TR" sz="1800" noProof="0" dirty="0" smtClean="0"/>
              <a:t> doğru kaydırılsa tamamen normal aralığa girer</a:t>
            </a:r>
          </a:p>
          <a:p>
            <a:r>
              <a:rPr lang="tr-TR" sz="1800" dirty="0" smtClean="0"/>
              <a:t>Saat kadranı grafiğinde alt </a:t>
            </a:r>
            <a:r>
              <a:rPr lang="tr-TR" sz="1800" dirty="0" err="1" smtClean="0"/>
              <a:t>temporaldeki</a:t>
            </a:r>
            <a:r>
              <a:rPr lang="tr-TR" sz="1800" dirty="0" smtClean="0"/>
              <a:t> beyaz alanlarda RNFL normalden kalındır (Mavi oklar). Bu </a:t>
            </a:r>
            <a:r>
              <a:rPr lang="tr-TR" sz="1800" dirty="0" err="1" smtClean="0"/>
              <a:t>shift</a:t>
            </a:r>
            <a:r>
              <a:rPr lang="tr-TR" sz="1800" dirty="0" smtClean="0"/>
              <a:t> (kayma) için tipik bir göstergedir. </a:t>
            </a:r>
            <a:endParaRPr lang="tr-TR" sz="1800" noProof="0" dirty="0" smtClean="0"/>
          </a:p>
          <a:p>
            <a:r>
              <a:rPr lang="tr-TR" sz="1800" noProof="0" dirty="0" err="1" smtClean="0"/>
              <a:t>Shifted</a:t>
            </a:r>
            <a:r>
              <a:rPr lang="tr-TR" sz="1800" noProof="0" dirty="0" smtClean="0"/>
              <a:t> </a:t>
            </a:r>
            <a:r>
              <a:rPr lang="tr-TR" sz="1800" noProof="0" dirty="0" smtClean="0"/>
              <a:t>(kaymış) </a:t>
            </a:r>
            <a:r>
              <a:rPr lang="tr-TR" sz="1800" noProof="0" dirty="0" smtClean="0"/>
              <a:t>RNLF kırmızı hastalık sebepleri arasında en sık görülenlerdir.</a:t>
            </a:r>
          </a:p>
          <a:p>
            <a:endParaRPr lang="tr-TR" sz="1800" noProof="0" dirty="0" smtClean="0"/>
          </a:p>
          <a:p>
            <a:endParaRPr lang="tr-TR" sz="1800" noProof="0" dirty="0"/>
          </a:p>
        </p:txBody>
      </p:sp>
      <p:sp>
        <p:nvSpPr>
          <p:cNvPr id="7" name="Oval 6"/>
          <p:cNvSpPr/>
          <p:nvPr/>
        </p:nvSpPr>
        <p:spPr>
          <a:xfrm>
            <a:off x="3038805" y="2044729"/>
            <a:ext cx="1203124" cy="909601"/>
          </a:xfrm>
          <a:prstGeom prst="ellipse">
            <a:avLst/>
          </a:prstGeom>
          <a:solidFill>
            <a:schemeClr val="accent1">
              <a:tint val="100000"/>
              <a:shade val="100000"/>
              <a:satMod val="130000"/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1" descr="yurtsever_burak__CZMI1886389898_19950911_Male_Optic Disc Cube 200x200_20160319111237_OU_ONH and RNFL OU Analysis_20161216101819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76061" r="26882" b="12553"/>
          <a:stretch/>
        </p:blipFill>
        <p:spPr>
          <a:xfrm>
            <a:off x="4708768" y="1754776"/>
            <a:ext cx="4151925" cy="156676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676301">
            <a:off x="4539180" y="2837614"/>
            <a:ext cx="465432" cy="3157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172853">
            <a:off x="8536394" y="2893713"/>
            <a:ext cx="465432" cy="3157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urtsever_burak__CZMI1886389898_19950911_Male_Optic Disc Cube 200x200_20160319111237_OD_Guided Progression Analysis_2016121610200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4664" r="17" b="16323"/>
          <a:stretch/>
        </p:blipFill>
        <p:spPr>
          <a:xfrm>
            <a:off x="78154" y="274638"/>
            <a:ext cx="4708769" cy="4434131"/>
          </a:xfrm>
        </p:spPr>
      </p:pic>
      <p:pic>
        <p:nvPicPr>
          <p:cNvPr id="5" name="Picture 4" descr="yurtsever_burak__CZMI1886389898_19950911_Male_Optic Disc Cube 200x200_20160319111321_OS_Guided Progression Analysis_20161216102035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4060" r="5694" b="16572"/>
          <a:stretch/>
        </p:blipFill>
        <p:spPr>
          <a:xfrm>
            <a:off x="4601308" y="264869"/>
            <a:ext cx="4261222" cy="4512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242" y="5119077"/>
            <a:ext cx="8441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Hasta </a:t>
            </a:r>
            <a:r>
              <a:rPr lang="en-US" dirty="0" err="1" smtClean="0"/>
              <a:t>ilaç</a:t>
            </a:r>
            <a:r>
              <a:rPr lang="en-US" dirty="0" smtClean="0"/>
              <a:t> </a:t>
            </a:r>
            <a:r>
              <a:rPr lang="en-US" dirty="0" err="1" smtClean="0"/>
              <a:t>başlanmadan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boyunca</a:t>
            </a:r>
            <a:r>
              <a:rPr lang="en-US" dirty="0" smtClean="0"/>
              <a:t> GİB 14 </a:t>
            </a:r>
            <a:r>
              <a:rPr lang="en-US" dirty="0" err="1" smtClean="0"/>
              <a:t>ile</a:t>
            </a:r>
            <a:r>
              <a:rPr lang="en-US" dirty="0" smtClean="0"/>
              <a:t> 18 mmHg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ölçülmüştür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Hastanın</a:t>
            </a:r>
            <a:r>
              <a:rPr lang="en-US" dirty="0" smtClean="0"/>
              <a:t> 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takibinde</a:t>
            </a:r>
            <a:r>
              <a:rPr lang="en-US" dirty="0" smtClean="0"/>
              <a:t> </a:t>
            </a:r>
            <a:r>
              <a:rPr lang="en-US" dirty="0" err="1" smtClean="0"/>
              <a:t>progresyon</a:t>
            </a:r>
            <a:r>
              <a:rPr lang="en-US" dirty="0" smtClean="0"/>
              <a:t> </a:t>
            </a:r>
            <a:r>
              <a:rPr lang="en-US" dirty="0" err="1" smtClean="0"/>
              <a:t>görülmemesi</a:t>
            </a:r>
            <a:r>
              <a:rPr lang="en-US" dirty="0" smtClean="0"/>
              <a:t> de </a:t>
            </a:r>
            <a:r>
              <a:rPr lang="en-US" dirty="0" err="1" smtClean="0"/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doğrulamaktadır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noProof="0" smtClean="0"/>
              <a:t>Sonuç</a:t>
            </a:r>
            <a:endParaRPr lang="tr-T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278"/>
            <a:ext cx="8229600" cy="4013885"/>
          </a:xfrm>
        </p:spPr>
        <p:txBody>
          <a:bodyPr>
            <a:normAutofit lnSpcReduction="10000"/>
          </a:bodyPr>
          <a:lstStyle/>
          <a:p>
            <a:r>
              <a:rPr lang="tr-TR" noProof="0" dirty="0" err="1" smtClean="0"/>
              <a:t>Shifted</a:t>
            </a:r>
            <a:r>
              <a:rPr lang="tr-TR" noProof="0" dirty="0" smtClean="0"/>
              <a:t> </a:t>
            </a:r>
            <a:r>
              <a:rPr lang="tr-TR" noProof="0" dirty="0" smtClean="0"/>
              <a:t>(kaymış)</a:t>
            </a:r>
            <a:r>
              <a:rPr lang="tr-TR" noProof="0" dirty="0" smtClean="0"/>
              <a:t> RNFL konfigürasyonu sık görülen bir kırmızı hastalık sebebidir.</a:t>
            </a:r>
          </a:p>
          <a:p>
            <a:r>
              <a:rPr lang="tr-TR" noProof="0" dirty="0" smtClean="0"/>
              <a:t>TSNIT grafiğine bakarak yapılacak değerlendirmelerle yanlış pozitif tanının önüne geçilebilir.</a:t>
            </a:r>
          </a:p>
          <a:p>
            <a:r>
              <a:rPr lang="tr-TR" dirty="0" smtClean="0"/>
              <a:t>Not. Kırmızı hastalık, OCT de hastalık olmadan RNLF kaybını taklit edip, grafiklerde kırmızı </a:t>
            </a:r>
            <a:r>
              <a:rPr lang="tr-TR" dirty="0" err="1" smtClean="0"/>
              <a:t>defektlerin</a:t>
            </a:r>
            <a:r>
              <a:rPr lang="tr-TR" dirty="0" smtClean="0"/>
              <a:t> görüldüğü durum.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4506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200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Genç Hastada Pre-perimetrik Glokom ??</vt:lpstr>
      <vt:lpstr>PowerPoint Presentation</vt:lpstr>
      <vt:lpstr>Zeiss Cirrus HD-OCT</vt:lpstr>
      <vt:lpstr>PowerPoint Presentation</vt:lpstr>
      <vt:lpstr>Sonuç</vt:lpstr>
    </vt:vector>
  </TitlesOfParts>
  <Company>Başkent Üniversitesi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Ahmet Akman</dc:creator>
  <cp:lastModifiedBy>Ahmet Akman</cp:lastModifiedBy>
  <cp:revision>9</cp:revision>
  <dcterms:created xsi:type="dcterms:W3CDTF">2016-12-19T16:48:58Z</dcterms:created>
  <dcterms:modified xsi:type="dcterms:W3CDTF">2016-12-19T21:13:03Z</dcterms:modified>
</cp:coreProperties>
</file>