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40" d="100"/>
          <a:sy n="240" d="100"/>
        </p:scale>
        <p:origin x="-112" y="5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9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94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5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0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7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7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0A0B-0666-3447-BCE2-C46315970E6E}" type="datetimeFigureOut">
              <a:rPr lang="en-US" smtClean="0"/>
              <a:t>12/30/16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FEA5-B9CA-6A4E-A89C-F8AC73CDE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9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 descr="habi_safa talha__CZMI130535109_19961222_Male_Optic Disc Cube 200x200_20151222095732_OU_ONH and RNFL OU Analysis_20161216102233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2" b="12934"/>
          <a:stretch/>
        </p:blipFill>
        <p:spPr>
          <a:xfrm>
            <a:off x="-16754" y="2311704"/>
            <a:ext cx="4580377" cy="4282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20"/>
            <a:ext cx="8229600" cy="536235"/>
          </a:xfrm>
        </p:spPr>
        <p:txBody>
          <a:bodyPr>
            <a:noAutofit/>
          </a:bodyPr>
          <a:lstStyle/>
          <a:p>
            <a:r>
              <a:rPr lang="tr-TR" sz="2400" noProof="0" dirty="0" smtClean="0"/>
              <a:t>Genç Hastada </a:t>
            </a:r>
            <a:r>
              <a:rPr lang="tr-TR" sz="2400" noProof="0" dirty="0" err="1" smtClean="0"/>
              <a:t>Pre-perimetrik</a:t>
            </a:r>
            <a:r>
              <a:rPr lang="tr-TR" sz="2400" noProof="0" dirty="0" smtClean="0"/>
              <a:t> Glokom ??</a:t>
            </a:r>
            <a:endParaRPr lang="tr-TR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656158"/>
            <a:ext cx="3992625" cy="1679953"/>
          </a:xfrm>
        </p:spPr>
        <p:txBody>
          <a:bodyPr>
            <a:normAutofit fontScale="47500" lnSpcReduction="20000"/>
          </a:bodyPr>
          <a:lstStyle/>
          <a:p>
            <a:r>
              <a:rPr lang="tr-TR" noProof="0" dirty="0" smtClean="0"/>
              <a:t>20 </a:t>
            </a:r>
            <a:r>
              <a:rPr lang="tr-TR" noProof="0" dirty="0" smtClean="0"/>
              <a:t>Yaş, Erkek</a:t>
            </a:r>
            <a:endParaRPr lang="tr-TR" noProof="0" dirty="0" smtClean="0"/>
          </a:p>
          <a:p>
            <a:r>
              <a:rPr lang="tr-TR" noProof="0" dirty="0" smtClean="0"/>
              <a:t>Yanma batma şikayeti</a:t>
            </a:r>
          </a:p>
          <a:p>
            <a:r>
              <a:rPr lang="tr-TR" noProof="0" dirty="0" smtClean="0"/>
              <a:t>Görme: Tam O.U.</a:t>
            </a:r>
          </a:p>
          <a:p>
            <a:r>
              <a:rPr lang="tr-TR" noProof="0" dirty="0" smtClean="0"/>
              <a:t>GİB: 18 </a:t>
            </a:r>
            <a:r>
              <a:rPr lang="tr-TR" noProof="0" dirty="0" err="1" smtClean="0"/>
              <a:t>mmHg</a:t>
            </a:r>
            <a:r>
              <a:rPr lang="tr-TR" noProof="0" dirty="0" smtClean="0"/>
              <a:t> (</a:t>
            </a:r>
            <a:r>
              <a:rPr lang="tr-TR" noProof="0" dirty="0" err="1" smtClean="0"/>
              <a:t>appl</a:t>
            </a:r>
            <a:r>
              <a:rPr lang="tr-TR" noProof="0" dirty="0" smtClean="0"/>
              <a:t>) O.U.</a:t>
            </a:r>
          </a:p>
          <a:p>
            <a:r>
              <a:rPr lang="tr-TR" noProof="0" dirty="0" smtClean="0"/>
              <a:t>Görme Alanları: </a:t>
            </a:r>
            <a:r>
              <a:rPr lang="tr-TR" noProof="0" dirty="0" err="1" smtClean="0"/>
              <a:t>Humphrey</a:t>
            </a:r>
            <a:r>
              <a:rPr lang="tr-TR" noProof="0" dirty="0" smtClean="0"/>
              <a:t> 30.2 SITA Standart normal</a:t>
            </a:r>
          </a:p>
          <a:p>
            <a:r>
              <a:rPr lang="tr-TR" noProof="0" dirty="0" smtClean="0"/>
              <a:t>OCT </a:t>
            </a:r>
            <a:r>
              <a:rPr lang="tr-TR" noProof="0" dirty="0" err="1" smtClean="0"/>
              <a:t>defekt</a:t>
            </a:r>
            <a:r>
              <a:rPr lang="tr-TR" noProof="0" dirty="0" smtClean="0"/>
              <a:t> nedeni ile </a:t>
            </a:r>
            <a:r>
              <a:rPr lang="tr-TR" noProof="0" dirty="0" err="1" smtClean="0"/>
              <a:t>refere</a:t>
            </a:r>
            <a:endParaRPr lang="tr-TR" noProof="0" dirty="0"/>
          </a:p>
        </p:txBody>
      </p:sp>
      <p:pic>
        <p:nvPicPr>
          <p:cNvPr id="4" name="Picture 3" descr="habi_safa talha_01-01-1996__(000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74" y="656157"/>
            <a:ext cx="1532922" cy="1483845"/>
          </a:xfrm>
          <a:prstGeom prst="rect">
            <a:avLst/>
          </a:prstGeom>
        </p:spPr>
      </p:pic>
      <p:pic>
        <p:nvPicPr>
          <p:cNvPr id="5" name="Content Placeholder 3" descr="habi_safa talha_01-01-1996__(0003)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" r="677"/>
          <a:stretch/>
        </p:blipFill>
        <p:spPr>
          <a:xfrm>
            <a:off x="6757746" y="652071"/>
            <a:ext cx="1527809" cy="1487932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2762070">
            <a:off x="512327" y="3865793"/>
            <a:ext cx="478783" cy="344545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80909" y="2140003"/>
            <a:ext cx="3104645" cy="1422747"/>
            <a:chOff x="2511991" y="1112526"/>
            <a:chExt cx="3967152" cy="1950308"/>
          </a:xfrm>
        </p:grpSpPr>
        <p:pic>
          <p:nvPicPr>
            <p:cNvPr id="12" name="Content Placeholder 5" descr="habi_safa talha__CZMI130535109_19961222_Male_Optic Disc Cube 200x200_20151222095732_OU_ONH and RNFL OU Analysis_20161216102233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09" t="52478" r="28953" b="34515"/>
            <a:stretch/>
          </p:blipFill>
          <p:spPr>
            <a:xfrm>
              <a:off x="2511991" y="1112526"/>
              <a:ext cx="3967152" cy="1950308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5009283" y="1563847"/>
              <a:ext cx="1034782" cy="799561"/>
            </a:xfrm>
            <a:prstGeom prst="ellipse">
              <a:avLst/>
            </a:prstGeom>
            <a:solidFill>
              <a:schemeClr val="accent1">
                <a:tint val="100000"/>
                <a:shade val="100000"/>
                <a:satMod val="130000"/>
                <a:alpha val="36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Left Arrow 13"/>
          <p:cNvSpPr/>
          <p:nvPr/>
        </p:nvSpPr>
        <p:spPr>
          <a:xfrm rot="12762070">
            <a:off x="1346623" y="6044631"/>
            <a:ext cx="478783" cy="297461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 rot="19684378">
            <a:off x="3051112" y="6046292"/>
            <a:ext cx="478783" cy="297461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 rot="19510084">
            <a:off x="3803513" y="3869632"/>
            <a:ext cx="478783" cy="344545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563624" y="3562751"/>
            <a:ext cx="4387206" cy="1424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000">
              <a:spcBef>
                <a:spcPts val="300"/>
              </a:spcBef>
            </a:pPr>
            <a:r>
              <a:rPr lang="tr-TR" sz="1300" dirty="0" smtClean="0"/>
              <a:t>TSNIT grafiğine bakıldığında RNLF kaybı yok ancak </a:t>
            </a:r>
            <a:r>
              <a:rPr lang="tr-TR" sz="1300" dirty="0" err="1" smtClean="0"/>
              <a:t>shifted</a:t>
            </a:r>
            <a:r>
              <a:rPr lang="tr-TR" sz="1300" dirty="0" smtClean="0"/>
              <a:t> (kaymış) RNFL diyebileceğimiz alt demetin daha </a:t>
            </a:r>
            <a:r>
              <a:rPr lang="tr-TR" sz="1300" dirty="0" err="1" smtClean="0"/>
              <a:t>temporalden</a:t>
            </a:r>
            <a:r>
              <a:rPr lang="tr-TR" sz="1300" dirty="0" smtClean="0"/>
              <a:t> çıkması durumu vardır.</a:t>
            </a:r>
          </a:p>
          <a:p>
            <a:pPr marL="342000">
              <a:spcBef>
                <a:spcPts val="300"/>
              </a:spcBef>
            </a:pPr>
            <a:r>
              <a:rPr lang="tr-TR" sz="1300" dirty="0" smtClean="0"/>
              <a:t>Tüm grafik bir miktar </a:t>
            </a:r>
            <a:r>
              <a:rPr lang="tr-TR" sz="1300" dirty="0" err="1" smtClean="0"/>
              <a:t>nasale</a:t>
            </a:r>
            <a:r>
              <a:rPr lang="tr-TR" sz="1300" dirty="0" smtClean="0"/>
              <a:t> doğru kaydırılsa tamamen normal aralığa girer</a:t>
            </a:r>
          </a:p>
          <a:p>
            <a:pPr marL="342000">
              <a:spcBef>
                <a:spcPts val="300"/>
              </a:spcBef>
            </a:pPr>
            <a:r>
              <a:rPr lang="tr-TR" sz="1300" dirty="0" err="1" smtClean="0"/>
              <a:t>Shifted</a:t>
            </a:r>
            <a:r>
              <a:rPr lang="tr-TR" sz="1300" dirty="0" smtClean="0"/>
              <a:t> (kaymış)  RNLF kırmızı hastalık sebepleri arasında en sık görülenlerdir.</a:t>
            </a:r>
          </a:p>
          <a:p>
            <a:pPr marL="342000">
              <a:spcBef>
                <a:spcPts val="300"/>
              </a:spcBef>
            </a:pPr>
            <a:endParaRPr lang="tr-TR" sz="1300" dirty="0" smtClean="0"/>
          </a:p>
          <a:p>
            <a:pPr marL="342000">
              <a:spcBef>
                <a:spcPts val="300"/>
              </a:spcBef>
            </a:pPr>
            <a:endParaRPr lang="tr-TR" sz="13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63624" y="5376331"/>
            <a:ext cx="4580376" cy="1622767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tr-TR" dirty="0" err="1" smtClean="0"/>
              <a:t>Shifted</a:t>
            </a:r>
            <a:r>
              <a:rPr lang="tr-TR" dirty="0" smtClean="0"/>
              <a:t> (kaymış) RNFL konfigürasyonu sık görülen bir kırmızı hastalık sebebidir.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tr-TR" dirty="0" smtClean="0"/>
              <a:t>TSNIT grafiğine bakarak yapılacak değerlendirmelerle yanlış pozitif tanının önüne geçilebilir.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tr-TR" dirty="0" smtClean="0"/>
              <a:t>Not. Kırmızı hastalık, OCT de hastalık olmadan RNLF kaybını taklit edip, grafiklerde kırmızı </a:t>
            </a:r>
            <a:r>
              <a:rPr lang="tr-TR" dirty="0" err="1" smtClean="0"/>
              <a:t>defektlerin</a:t>
            </a:r>
            <a:r>
              <a:rPr lang="tr-TR" dirty="0" smtClean="0"/>
              <a:t> görülmesidir.</a:t>
            </a:r>
            <a:endParaRPr lang="tr-TR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946003" y="5046227"/>
            <a:ext cx="4004827" cy="331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Sonuç</a:t>
            </a:r>
            <a:endParaRPr lang="tr-TR" dirty="0"/>
          </a:p>
        </p:txBody>
      </p:sp>
      <p:cxnSp>
        <p:nvCxnSpPr>
          <p:cNvPr id="23" name="Straight Arrow Connector 22"/>
          <p:cNvCxnSpPr>
            <a:endCxn id="12" idx="1"/>
          </p:cNvCxnSpPr>
          <p:nvPr/>
        </p:nvCxnSpPr>
        <p:spPr>
          <a:xfrm flipV="1">
            <a:off x="2926292" y="2851377"/>
            <a:ext cx="2254617" cy="155129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96953" y="4402667"/>
            <a:ext cx="1673915" cy="812396"/>
          </a:xfrm>
          <a:prstGeom prst="rect">
            <a:avLst/>
          </a:prstGeom>
          <a:solidFill>
            <a:schemeClr val="accent2">
              <a:lumMod val="20000"/>
              <a:lumOff val="80000"/>
              <a:alpha val="1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92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131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Genç Hastada Pre-perimetrik Glokom ??</vt:lpstr>
    </vt:vector>
  </TitlesOfParts>
  <Company>Başkent Üniversitesi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Genç Hastada Pre-perimetrik Glokom ??</dc:title>
  <dc:creator>Ahmet Akman</dc:creator>
  <cp:lastModifiedBy>Ahmet Akman</cp:lastModifiedBy>
  <cp:revision>1</cp:revision>
  <dcterms:created xsi:type="dcterms:W3CDTF">2016-12-30T20:43:51Z</dcterms:created>
  <dcterms:modified xsi:type="dcterms:W3CDTF">2016-12-30T20:46:04Z</dcterms:modified>
</cp:coreProperties>
</file>